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 Autenticación</a:t>
          </a:r>
          <a:endParaRPr lang="es-MX" b="0" i="0" u="none" strike="noStrike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/>
      <dgm:spPr/>
      <dgm:t>
        <a:bodyPr/>
        <a:lstStyle/>
        <a:p>
          <a:pPr rtl="0"/>
          <a:r>
            <a:rPr lang="es-MX" b="0" i="0" u="none" strike="noStrike" cap="none" baseline="0" noProof="0" dirty="0"/>
            <a:t>  </a:t>
          </a:r>
          <a:r>
            <a:rPr lang="es-MX" dirty="0"/>
            <a:t>Almacenamiento en caché</a:t>
          </a:r>
          <a:r>
            <a:rPr lang="es-MX" dirty="0"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 </a:t>
          </a:r>
          <a:r>
            <a:rPr lang="es-MX" dirty="0"/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  </a:t>
          </a:r>
          <a:r>
            <a:rPr lang="es-MX" dirty="0"/>
            <a:t>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/>
      <dgm:spPr/>
      <dgm:t>
        <a:bodyPr/>
        <a:lstStyle/>
        <a:p>
          <a:pPr rtl="0"/>
          <a:r>
            <a:rPr lang="es-MX" dirty="0"/>
            <a:t>  Paginado</a:t>
          </a:r>
          <a:endParaRPr lang="es-MX" dirty="0"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/>
      <dgm:spPr/>
      <dgm:t>
        <a:bodyPr/>
        <a:lstStyle/>
        <a:p>
          <a:pPr rtl="0"/>
          <a:r>
            <a:rPr lang="es-MX" dirty="0"/>
            <a:t>  Framework de mensajes</a:t>
          </a:r>
          <a:endParaRPr lang="es-MX" dirty="0"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 </a:t>
          </a:r>
          <a:r>
            <a:rPr lang="es-MX" sz="1200" dirty="0"/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/>
      <dgm:t>
        <a:bodyPr/>
        <a:lstStyle/>
        <a:p>
          <a:pPr rtl="0"/>
          <a:r>
            <a:rPr lang="es-MX" sz="1600" dirty="0">
              <a:latin typeface="Calibri Light" panose="020F0302020204030204"/>
            </a:rPr>
            <a:t>  </a:t>
          </a:r>
          <a:r>
            <a:rPr lang="es-MX" sz="1200" dirty="0"/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200" dirty="0"/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/>
      <dgm:t>
        <a:bodyPr/>
        <a:lstStyle/>
        <a:p>
          <a:pPr rtl="0"/>
          <a:r>
            <a:rPr lang="es-MX" sz="1200" dirty="0"/>
            <a:t>  Gestión de archivos estáticos</a:t>
          </a:r>
          <a:endParaRPr lang="es-MX" sz="1200" dirty="0">
            <a:latin typeface="Calibri Light" panose="020F0302020204030204"/>
          </a:endParaRP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/>
      <dgm:t>
        <a:bodyPr/>
        <a:lstStyle/>
        <a:p>
          <a:r>
            <a:rPr lang="es-MX" sz="1200" dirty="0"/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/>
      <dgm:t>
        <a:bodyPr/>
        <a:lstStyle/>
        <a:p>
          <a:pPr rtl="0"/>
          <a:r>
            <a:rPr lang="es-MX" sz="1200" dirty="0"/>
            <a:t>  Procesamiento condicional de contenido</a:t>
          </a:r>
          <a:endParaRPr lang="es-MX" sz="1200" dirty="0">
            <a:latin typeface="Calibri Light" panose="020F0302020204030204"/>
          </a:endParaRP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/>
      <dgm:t>
        <a:bodyPr/>
        <a:lstStyle/>
        <a:p>
          <a:pPr rtl="0"/>
          <a:r>
            <a:rPr lang="es-MX" sz="1200" dirty="0"/>
            <a:t>  Tipos de contenido y relaciones genéricas</a:t>
          </a:r>
          <a:endParaRPr lang="es-MX" sz="1200" dirty="0">
            <a:latin typeface="Calibri Light" panose="020F0302020204030204"/>
          </a:endParaRP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/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/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/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/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/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/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/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/>
      <dgm:t>
        <a:bodyPr/>
        <a:lstStyle/>
        <a:p>
          <a:pPr rtl="0"/>
          <a:r>
            <a:rPr lang="es-MX" sz="1300" dirty="0">
              <a:latin typeface="Calibri Light" panose="020F0302020204030204"/>
            </a:rPr>
            <a:t>  </a:t>
          </a:r>
          <a:r>
            <a:rPr lang="es-MX" sz="1200" dirty="0"/>
            <a:t>Páginas</a:t>
          </a:r>
          <a:r>
            <a:rPr lang="es-MX" sz="1300" dirty="0"/>
            <a:t> </a:t>
          </a:r>
          <a:r>
            <a:rPr lang="es-MX" sz="1200" dirty="0"/>
            <a:t>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/>
      <dgm:t>
        <a:bodyPr/>
        <a:lstStyle/>
        <a:p>
          <a:r>
            <a:rPr lang="es-MX" sz="1200" b="0" i="0" u="none" strike="noStrike" cap="none" baseline="0" noProof="0" dirty="0"/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/>
      <dgm:t>
        <a:bodyPr/>
        <a:lstStyle/>
        <a:p>
          <a:pPr rtl="0"/>
          <a:r>
            <a:rPr lang="es-MX" sz="14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Framework de </a:t>
          </a:r>
          <a:r>
            <a:rPr lang="es-MX" sz="1200" b="0" i="0" u="none" strike="noStrike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cap="none" baseline="0" noProof="0" dirty="0"/>
            <a:t>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cap="none" baseline="0" noProof="0" dirty="0"/>
            <a:t>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/>
            <a:t>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/>
      <dgm:t>
        <a:bodyPr/>
        <a:lstStyle/>
        <a:p>
          <a:pPr rtl="0"/>
          <a:r>
            <a:rPr lang="es-MX" sz="1200" b="0" i="0" u="none" strike="noStrike" cap="none" baseline="0" noProof="0" dirty="0"/>
            <a:t>  Referencia de la API</a:t>
          </a:r>
          <a:endParaRPr lang="es-MX" sz="1200" b="0" i="0" u="none" strike="noStrike" cap="none" baseline="0" noProof="0" dirty="0"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r>
            <a:rPr lang="es-EC"/>
            <a:t>Django es un framework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/>
            <a:t>Hacer código mucho mas fácil, mas rápido y con menos código </a:t>
          </a:r>
        </a:p>
        <a:p>
          <a:endParaRPr lang="es-EC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E53D8159-AFF6-460C-B945-CFB115304F04}">
      <dgm:prSet phldrT="[Texto]"/>
      <dgm:spPr/>
      <dgm:t>
        <a:bodyPr/>
        <a:lstStyle/>
        <a:p>
          <a:endParaRPr lang="es-MX"/>
        </a:p>
      </dgm:t>
    </dgm:pt>
    <dgm:pt modelId="{F97BB7B9-8511-4F22-A126-A18F731D4E2A}" type="parTrans" cxnId="{17374A42-8A7C-485D-88CC-C585C1FC46B5}">
      <dgm:prSet/>
      <dgm:spPr/>
      <dgm:t>
        <a:bodyPr/>
        <a:lstStyle/>
        <a:p>
          <a:endParaRPr lang="es-EC"/>
        </a:p>
      </dgm:t>
    </dgm:pt>
    <dgm:pt modelId="{44B3FD0C-611A-4345-B05C-AE4056561670}" type="sibTrans" cxnId="{17374A42-8A7C-485D-88CC-C585C1FC46B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7374A42-8A7C-485D-88CC-C585C1FC46B5}" srcId="{6A3C482F-08BA-48CD-9890-E36F0E05C9B7}" destId="{E53D8159-AFF6-460C-B945-CFB115304F04}" srcOrd="2" destOrd="0" parTransId="{F97BB7B9-8511-4F22-A126-A18F731D4E2A}" sibTransId="{44B3FD0C-611A-4345-B05C-AE4056561670}"/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/>
            <a:t>Flexibilidad, Extensibilidad y mantenimiento</a:t>
          </a:r>
          <a:endParaRPr lang="es-EC"/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/>
            <a:t>Rendimiento, Eficiencia y Escalabilidad </a:t>
          </a:r>
          <a:endParaRPr lang="es-EC"/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/>
            <a:t>Modelos MVC</a:t>
          </a:r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/>
            <a:t>Maneja Modelo ORM</a:t>
          </a:r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/>
            <a:t>Api REST que transforma una pagina </a:t>
          </a:r>
          <a:r>
            <a:rPr lang="es-EC" err="1"/>
            <a:t>html</a:t>
          </a:r>
          <a:r>
            <a:rPr lang="es-EC"/>
            <a:t> en un </a:t>
          </a:r>
          <a:r>
            <a:rPr lang="es-EC" err="1"/>
            <a:t>Endpoint</a:t>
          </a:r>
          <a:endParaRPr lang="es-EC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 Autenticación</a:t>
          </a:r>
          <a:endParaRPr lang="es-MX" sz="1200" b="0" i="0" u="none" strike="noStrike" kern="1200" cap="none" baseline="0" noProof="0" dirty="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7159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40198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 </a:t>
          </a:r>
          <a:r>
            <a:rPr lang="es-MX" sz="1200" kern="1200" dirty="0"/>
            <a:t>Almacenamiento en caché</a:t>
          </a:r>
          <a:r>
            <a:rPr lang="es-MX" sz="1200" kern="1200" dirty="0">
              <a:latin typeface="Calibri Light" panose="020F0302020204030204"/>
            </a:rPr>
            <a:t>  </a:t>
          </a:r>
        </a:p>
      </dsp:txBody>
      <dsp:txXfrm rot="5400000">
        <a:off x="1427271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2210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Registro</a:t>
          </a:r>
        </a:p>
      </dsp:txBody>
      <dsp:txXfrm rot="5400000">
        <a:off x="2847384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 </a:t>
          </a:r>
          <a:r>
            <a:rPr lang="es-MX" sz="1200" kern="1200" dirty="0"/>
            <a:t>Enviando correos</a:t>
          </a:r>
        </a:p>
      </dsp:txBody>
      <dsp:txXfrm rot="5400000">
        <a:off x="4267498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Calibri Light" panose="020F0302020204030204"/>
            </a:rPr>
            <a:t>  </a:t>
          </a:r>
          <a:r>
            <a:rPr lang="es-MX" sz="1200" kern="1200" dirty="0"/>
            <a:t>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Paginado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9137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Framework de mensajes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 Light" panose="020F0302020204030204"/>
            </a:rPr>
            <a:t>  </a:t>
          </a:r>
          <a:r>
            <a:rPr lang="es-MX" sz="1200" kern="1200" dirty="0"/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 Light" panose="020F0302020204030204"/>
            </a:rPr>
            <a:t>  </a:t>
          </a:r>
          <a:r>
            <a:rPr lang="es-MX" sz="1200" kern="1200" dirty="0"/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Gestión de archivos estáticos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Procesamiento condicional de contenido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  Tipos de contenido y relaciones genéricas</a:t>
          </a:r>
          <a:endParaRPr lang="es-MX" sz="1200" kern="1200" dirty="0">
            <a:latin typeface="Calibri Light" panose="020F0302020204030204"/>
          </a:endParaRP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>
              <a:latin typeface="Calibri Light" panose="020F0302020204030204"/>
            </a:rPr>
            <a:t>  </a:t>
          </a:r>
          <a:r>
            <a:rPr lang="es-MX" sz="1200" kern="1200" dirty="0"/>
            <a:t>Páginas</a:t>
          </a:r>
          <a:r>
            <a:rPr lang="es-MX" sz="1300" kern="1200" dirty="0"/>
            <a:t> </a:t>
          </a:r>
          <a:r>
            <a:rPr lang="es-MX" sz="1200" kern="1200" dirty="0"/>
            <a:t>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Framework de </a:t>
          </a:r>
          <a:r>
            <a:rPr lang="es-MX" sz="1200" b="0" i="0" u="none" strike="noStrike" kern="1200" cap="none" baseline="0" noProof="0" dirty="0">
              <a:latin typeface="Calibri Light" panose="020F0302020204030204"/>
            </a:rPr>
            <a:t>comprobación </a:t>
          </a:r>
          <a:r>
            <a:rPr lang="es-MX" sz="1200" b="0" i="0" u="none" strike="noStrike" kern="1200" cap="none" baseline="0" noProof="0" dirty="0"/>
            <a:t>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 Framework</a:t>
          </a:r>
          <a:r>
            <a:rPr lang="es-MX" sz="1200" b="0" i="0" u="none" strike="noStrike" kern="1200" cap="none" baseline="0" noProof="0" dirty="0"/>
            <a:t>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/>
            <a:t>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/>
            <a:t>  Referencia de la API</a:t>
          </a:r>
          <a:endParaRPr lang="es-MX" sz="1200" b="0" i="0" u="none" strike="noStrike" kern="1200" cap="none" baseline="0" noProof="0" dirty="0"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Django es un framework web de alto nivel que fomenta el desarrollo rápido y el diseño limpio y pragmático.</a:t>
          </a:r>
        </a:p>
      </dsp:txBody>
      <dsp:txXfrm>
        <a:off x="1261872" y="808640"/>
        <a:ext cx="3470148" cy="2061057"/>
      </dsp:txXfrm>
    </dsp:sp>
    <dsp:sp modelId="{881FAEF9-D0D9-4DE7-A356-36E908F6B5A1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/>
            <a:t>Hacer código mucho mas fácil, mas rápido y con menos código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600" kern="1200"/>
        </a:p>
      </dsp:txBody>
      <dsp:txXfrm>
        <a:off x="5257800" y="1481639"/>
        <a:ext cx="4101084" cy="2061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Modelos MVC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Maneja Modelo ORM</a:t>
          </a:r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Flexibilidad, Extensibilidad y mantenimiento</a:t>
          </a:r>
          <a:endParaRPr lang="es-EC" sz="2900" kern="1200"/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Api REST que transforma una pagina </a:t>
          </a:r>
          <a:r>
            <a:rPr lang="es-EC" sz="1600" kern="1200" err="1"/>
            <a:t>html</a:t>
          </a:r>
          <a:r>
            <a:rPr lang="es-EC" sz="1600" kern="1200"/>
            <a:t> en un </a:t>
          </a:r>
          <a:r>
            <a:rPr lang="es-EC" sz="1600" kern="1200" err="1"/>
            <a:t>Endpoint</a:t>
          </a:r>
          <a:endParaRPr lang="es-EC" sz="1600" kern="120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900" b="1" kern="1200"/>
            <a:t>Rendimiento, Eficiencia y Escalabilidad </a:t>
          </a:r>
          <a:endParaRPr lang="es-EC" sz="2900" kern="1200"/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3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17" Type="http://schemas.openxmlformats.org/officeDocument/2006/relationships/diagramData" Target="../diagrams/data3.xml"/><Relationship Id="rId2" Type="http://schemas.openxmlformats.org/officeDocument/2006/relationships/video" Target="../media/media6.mp4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3.xml"/><Relationship Id="rId1" Type="http://schemas.microsoft.com/office/2007/relationships/media" Target="../media/media6.mp4"/><Relationship Id="rId6" Type="http://schemas.openxmlformats.org/officeDocument/2006/relationships/image" Target="../media/image24.svg"/><Relationship Id="rId11" Type="http://schemas.microsoft.com/office/2007/relationships/diagramDrawing" Target="../diagrams/drawing1.xml"/><Relationship Id="rId5" Type="http://schemas.openxmlformats.org/officeDocument/2006/relationships/image" Target="../media/image23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19" Type="http://schemas.openxmlformats.org/officeDocument/2006/relationships/diagramQuickStyle" Target="../diagrams/quickStyle3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Relationship Id="rId2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9.png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9.png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djangoproject.com/found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ackr.io/blog/django-vs-larave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5" y="1264439"/>
            <a:ext cx="10554492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OPERATIBILIDAD Y VÉRSATILIDAD</a:t>
            </a:r>
          </a:p>
        </p:txBody>
      </p:sp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050744"/>
          </a:xfrm>
        </p:spPr>
        <p:txBody>
          <a:bodyPr/>
          <a:lstStyle/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88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99481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 err="1">
                <a:ea typeface="+mn-lt"/>
                <a:cs typeface="+mn-lt"/>
              </a:rPr>
              <a:t>WSGI</a:t>
            </a:r>
            <a:endParaRPr lang="es-MX" dirty="0">
              <a:ea typeface="+mn-lt"/>
              <a:cs typeface="+mn-lt"/>
            </a:endParaRPr>
          </a:p>
          <a:p>
            <a:r>
              <a:rPr lang="es-MX" dirty="0">
                <a:cs typeface="Calibri"/>
              </a:rPr>
              <a:t>PEP 3333</a:t>
            </a: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423928"/>
              </p:ext>
            </p:extLst>
          </p:nvPr>
        </p:nvGraphicFramePr>
        <p:xfrm>
          <a:off x="2061148" y="203741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06001"/>
              </p:ext>
            </p:extLst>
          </p:nvPr>
        </p:nvGraphicFramePr>
        <p:xfrm>
          <a:off x="2061147" y="366134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56520"/>
              </p:ext>
            </p:extLst>
          </p:nvPr>
        </p:nvGraphicFramePr>
        <p:xfrm>
          <a:off x="2061146" y="524780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1509753"/>
            <a:ext cx="4361030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6427126" y="1509752"/>
            <a:ext cx="4861766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>
                <a:ea typeface="+mj-lt"/>
                <a:cs typeface="+mj-lt"/>
              </a:rPr>
              <a:t> </a:t>
            </a:r>
            <a:endParaRPr lang="es-ES" sz="2800">
              <a:cs typeface="Calibri Light"/>
            </a:endParaRPr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9" y="2590800"/>
            <a:ext cx="2206565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973" y="2384936"/>
            <a:ext cx="227431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4770737"/>
            <a:ext cx="2239993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230" y="4563859"/>
            <a:ext cx="2225616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927" y="2596292"/>
            <a:ext cx="2239993" cy="1507265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3909" y="2475005"/>
            <a:ext cx="1708031" cy="172108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5665461"/>
            <a:ext cx="2743200" cy="1134248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3908" y="5953289"/>
            <a:ext cx="2513163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5947" y="4570038"/>
            <a:ext cx="2124974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230" y="4431639"/>
            <a:ext cx="2251315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Siendo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 err="1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rendimiento,</a:t>
                      </a:r>
                      <a:r>
                        <a:rPr lang="es-ES" sz="1800" b="0" i="0" u="none" strike="noStrike" baseline="0" noProof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>
                          <a:latin typeface="Calibri"/>
                        </a:rPr>
                        <a:t>proporciona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 tiempo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esfuerzo de su parte.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y garantiza que los desarrolladores se mantengan alejados 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cometer errores comunes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82" y="505067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7" y="2768280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7"/>
    </mc:Choice>
    <mc:Fallback xmlns="">
      <p:transition spd="slow" advTm="3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63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/>
        </p:nvGraphicFramePr>
        <p:xfrm>
          <a:off x="3374813" y="1746842"/>
          <a:ext cx="818337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40916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2" y="2812062"/>
            <a:ext cx="2743200" cy="132352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59" y="4820066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"/>
    </mc:Choice>
    <mc:Fallback xmlns="">
      <p:transition spd="slow" advTm="2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1654688" y="2240180"/>
            <a:ext cx="67202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</a:t>
            </a:r>
            <a:r>
              <a:rPr lang="es-ES" dirty="0">
                <a:ea typeface="+mn-lt"/>
                <a:cs typeface="+mn-lt"/>
              </a:rPr>
              <a:t> y 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29" y="4948275"/>
            <a:ext cx="5186082" cy="1578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98" y="1811319"/>
            <a:ext cx="2743200" cy="3784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69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ea typeface="+mn-lt"/>
                <a:cs typeface="+mn-lt"/>
              </a:rPr>
              <a:t>Migración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cs typeface="Calibri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endParaRPr lang="es-MX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" y="2839756"/>
            <a:ext cx="4838450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5094194" y="2083298"/>
            <a:ext cx="71124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 err="1">
                <a:ea typeface="+mn-lt"/>
                <a:cs typeface="+mn-lt"/>
              </a:rPr>
              <a:t>Python</a:t>
            </a:r>
            <a:r>
              <a:rPr lang="es-ES" b="1" i="1" dirty="0">
                <a:ea typeface="+mn-lt"/>
                <a:cs typeface="+mn-lt"/>
              </a:rPr>
              <a:t>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r>
              <a:rPr lang="es-ES" dirty="0">
                <a:ea typeface="+mn-lt"/>
                <a:cs typeface="+mn-lt"/>
              </a:rPr>
              <a:t>Contienen el código </a:t>
            </a:r>
            <a:r>
              <a:rPr lang="es-ES" dirty="0" err="1">
                <a:ea typeface="+mn-lt"/>
                <a:cs typeface="+mn-lt"/>
              </a:rPr>
              <a:t>Python</a:t>
            </a:r>
            <a:r>
              <a:rPr lang="es-ES" dirty="0">
                <a:ea typeface="+mn-lt"/>
                <a:cs typeface="+mn-lt"/>
              </a:rPr>
              <a:t> que utiliza Django ORM (</a:t>
            </a:r>
            <a:r>
              <a:rPr lang="es-ES" b="1" dirty="0" err="1">
                <a:ea typeface="+mn-lt"/>
                <a:cs typeface="+mn-lt"/>
              </a:rPr>
              <a:t>Object-relational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Mapper</a:t>
            </a:r>
            <a:r>
              <a:rPr lang="es-ES" b="1" dirty="0">
                <a:ea typeface="+mn-lt"/>
                <a:cs typeface="+mn-lt"/>
              </a:rPr>
              <a:t>)</a:t>
            </a:r>
            <a:r>
              <a:rPr lang="es-ES" dirty="0">
                <a:ea typeface="+mn-lt"/>
                <a:cs typeface="+mn-lt"/>
              </a:rPr>
              <a:t>  para crear y modificar tablas y campos en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Esto significa que los desarrolladores 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No repetir el código hace que todo el desarrollo sea rápido.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pic>
        <p:nvPicPr>
          <p:cNvPr id="6" name="Audio 13">
            <a:hlinkClick r:id="" action="ppaction://media"/>
            <a:extLst>
              <a:ext uri="{FF2B5EF4-FFF2-40B4-BE49-F238E27FC236}">
                <a16:creationId xmlns:a16="http://schemas.microsoft.com/office/drawing/2014/main" id="{A5879A2F-6568-44AD-B210-0EEFAEF2A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843963" y="2381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/>
        </p:nvGraphicFramePr>
        <p:xfrm>
          <a:off x="2808849" y="1827850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5" name="Audio 9">
            <a:hlinkClick r:id="" action="ppaction://media"/>
            <a:extLst>
              <a:ext uri="{FF2B5EF4-FFF2-40B4-BE49-F238E27FC236}">
                <a16:creationId xmlns:a16="http://schemas.microsoft.com/office/drawing/2014/main" id="{5827FABD-4E7E-448D-B31E-042E87434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4" y="1713386"/>
            <a:ext cx="516270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537422" y="3429479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Es</a:t>
            </a:r>
            <a:r>
              <a:rPr lang="en-US" dirty="0"/>
              <a:t> un framework </a:t>
            </a:r>
            <a:r>
              <a:rPr lang="en-US" dirty="0" err="1"/>
              <a:t>basado</a:t>
            </a:r>
            <a:r>
              <a:rPr lang="en-US" dirty="0"/>
              <a:t> en PHYTON,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obstinado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sitios</a:t>
            </a:r>
            <a:r>
              <a:rPr lang="en-US" dirty="0"/>
              <a:t> web y </a:t>
            </a:r>
            <a:r>
              <a:rPr lang="en-US" dirty="0" err="1"/>
              <a:t>aplicaciones</a:t>
            </a:r>
            <a:r>
              <a:rPr lang="en-US" dirty="0"/>
              <a:t> web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y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listos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, en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hacerlo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/>
              <a:t> cero; </a:t>
            </a:r>
            <a:r>
              <a:rPr lang="en-US" dirty="0"/>
              <a:t>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desarrollo</a:t>
            </a:r>
            <a:r>
              <a:rPr lang="en-US" dirty="0"/>
              <a:t> sea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y </a:t>
            </a:r>
            <a:r>
              <a:rPr lang="en-US" dirty="0" err="1"/>
              <a:t>fácil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r>
              <a:rPr lang="en-US" dirty="0"/>
              <a:t> y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.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s-ES" sz="1600">
                <a:solidFill>
                  <a:srgbClr val="000000"/>
                </a:solidFill>
              </a:rPr>
              <a:t>Django tiene una comunidad fuerte y en constante evolución detrás de él, y debido a que es de código abierto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cuenta con el respaldo de </a:t>
            </a:r>
            <a:r>
              <a:rPr lang="es-ES" sz="1600">
                <a:solidFill>
                  <a:srgbClr val="000000"/>
                </a:solidFill>
                <a:hlinkClick r:id="rId4"/>
              </a:rPr>
              <a:t>Django Software Foundation</a:t>
            </a:r>
            <a:r>
              <a:rPr lang="es-ES" sz="1600">
                <a:solidFill>
                  <a:srgbClr val="000000"/>
                </a:solidFill>
              </a:rPr>
              <a:t> , que proporciona una gobernanza centralizada.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una gran cantidad de tutoriales y documentación.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El Django CMS es fácil de usar, con una interfaz intuitiva de arrastrar. </a:t>
            </a:r>
            <a:endParaRPr lang="es-ES" sz="1600">
              <a:solidFill>
                <a:srgbClr val="000000"/>
              </a:solidFill>
              <a:cs typeface="Calibri"/>
            </a:endParaRPr>
          </a:p>
          <a:p>
            <a:r>
              <a:rPr lang="es-ES" sz="1600">
                <a:solidFill>
                  <a:srgbClr val="000000"/>
                </a:solidFill>
              </a:rPr>
              <a:t>Django proporciona características de seguridad de última generación..</a:t>
            </a:r>
            <a:endParaRPr lang="es-MX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765" y="1570511"/>
            <a:ext cx="4876955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6082199" y="112442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440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440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La </a:t>
            </a:r>
            <a:r>
              <a:rPr lang="en-US" sz="2000" err="1">
                <a:solidFill>
                  <a:srgbClr val="000000"/>
                </a:solidFill>
              </a:rPr>
              <a:t>curva</a:t>
            </a:r>
            <a:r>
              <a:rPr lang="en-US" sz="2000">
                <a:solidFill>
                  <a:srgbClr val="000000"/>
                </a:solidFill>
              </a:rPr>
              <a:t> de  </a:t>
            </a:r>
            <a:r>
              <a:rPr lang="en-US" sz="2000" err="1">
                <a:solidFill>
                  <a:srgbClr val="000000"/>
                </a:solidFill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django</a:t>
            </a:r>
            <a:r>
              <a:rPr lang="en-US" sz="2000">
                <a:solidFill>
                  <a:srgbClr val="000000"/>
                </a:solidFill>
              </a:rPr>
              <a:t>  es  un </a:t>
            </a:r>
            <a:r>
              <a:rPr lang="en-US" sz="2000" err="1">
                <a:solidFill>
                  <a:srgbClr val="000000"/>
                </a:solidFill>
              </a:rPr>
              <a:t>poco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mítico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</a:t>
            </a:r>
            <a:r>
              <a:rPr lang="en-US" sz="2000" err="1">
                <a:solidFill>
                  <a:srgbClr val="000000"/>
                </a:solidFill>
              </a:rPr>
              <a:t>depende</a:t>
            </a:r>
            <a:r>
              <a:rPr lang="en-US" sz="2000">
                <a:solidFill>
                  <a:srgbClr val="000000"/>
                </a:solidFill>
              </a:rPr>
              <a:t> del </a:t>
            </a:r>
            <a:r>
              <a:rPr lang="en-US" sz="2000" err="1">
                <a:solidFill>
                  <a:srgbClr val="000000"/>
                </a:solidFill>
              </a:rPr>
              <a:t>individuo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pero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podría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decir</a:t>
            </a:r>
            <a:r>
              <a:rPr lang="en-US" sz="2000">
                <a:solidFill>
                  <a:srgbClr val="000000"/>
                </a:solidFill>
              </a:rPr>
              <a:t> que </a:t>
            </a:r>
            <a:r>
              <a:rPr lang="en-US" sz="2000" err="1">
                <a:solidFill>
                  <a:srgbClr val="000000"/>
                </a:solidFill>
              </a:rPr>
              <a:t>tiene</a:t>
            </a:r>
            <a:r>
              <a:rPr lang="en-US" sz="2000">
                <a:solidFill>
                  <a:srgbClr val="000000"/>
                </a:solidFill>
              </a:rPr>
              <a:t> una 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curva de </a:t>
            </a:r>
            <a:r>
              <a:rPr lang="en-US" sz="2000" b="1">
                <a:solidFill>
                  <a:srgbClr val="000000"/>
                </a:solidFill>
                <a:hlinkClick r:id="rId4"/>
              </a:rPr>
              <a:t>bajo </a:t>
            </a:r>
            <a:r>
              <a:rPr lang="en-US" sz="2000">
                <a:solidFill>
                  <a:srgbClr val="000000"/>
                </a:solidFill>
                <a:hlinkClick r:id="rId4"/>
              </a:rPr>
              <a:t>aprendizaje</a:t>
            </a:r>
            <a:r>
              <a:rPr lang="en-US" sz="2000">
                <a:solidFill>
                  <a:srgbClr val="000000"/>
                </a:solidFill>
              </a:rPr>
              <a:t> </a:t>
            </a:r>
            <a:r>
              <a:rPr lang="en-US" sz="2000" err="1">
                <a:solidFill>
                  <a:srgbClr val="000000"/>
                </a:solidFill>
              </a:rPr>
              <a:t>ya</a:t>
            </a:r>
            <a:r>
              <a:rPr lang="en-US" sz="2000">
                <a:solidFill>
                  <a:srgbClr val="000000"/>
                </a:solidFill>
              </a:rPr>
              <a:t> que es </a:t>
            </a:r>
            <a:r>
              <a:rPr lang="en-US" sz="2000" err="1">
                <a:solidFill>
                  <a:srgbClr val="000000"/>
                </a:solidFill>
              </a:rPr>
              <a:t>amigable</a:t>
            </a:r>
            <a:r>
              <a:rPr lang="en-US" sz="2000">
                <a:solidFill>
                  <a:srgbClr val="000000"/>
                </a:solidFill>
              </a:rPr>
              <a:t> para el </a:t>
            </a:r>
            <a:r>
              <a:rPr lang="en-US" sz="2000" err="1">
                <a:solidFill>
                  <a:srgbClr val="000000"/>
                </a:solidFill>
              </a:rPr>
              <a:t>desarrollador</a:t>
            </a:r>
            <a:r>
              <a:rPr lang="en-US" sz="2000">
                <a:solidFill>
                  <a:srgbClr val="000000"/>
                </a:solidFill>
              </a:rPr>
              <a:t>, por lo que no le </a:t>
            </a:r>
            <a:r>
              <a:rPr lang="en-US" sz="2000" err="1">
                <a:solidFill>
                  <a:srgbClr val="000000"/>
                </a:solidFill>
              </a:rPr>
              <a:t>tomará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mucho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tiempo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aprender</a:t>
            </a:r>
            <a:r>
              <a:rPr lang="en-US" sz="2000">
                <a:solidFill>
                  <a:srgbClr val="000000"/>
                </a:solidFill>
              </a:rPr>
              <a:t>. </a:t>
            </a:r>
            <a:endParaRPr lang="es-MX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Es simple y </a:t>
            </a:r>
            <a:r>
              <a:rPr lang="en-US" sz="2000" err="1">
                <a:solidFill>
                  <a:srgbClr val="000000"/>
                </a:solidFill>
              </a:rPr>
              <a:t>fácil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usar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porque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ofrece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legibilidad</a:t>
            </a:r>
            <a:r>
              <a:rPr lang="en-US" sz="2000">
                <a:solidFill>
                  <a:srgbClr val="000000"/>
                </a:solidFill>
              </a:rPr>
              <a:t> de </a:t>
            </a:r>
            <a:r>
              <a:rPr lang="en-US" sz="2000" err="1">
                <a:solidFill>
                  <a:srgbClr val="000000"/>
                </a:solidFill>
              </a:rPr>
              <a:t>código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err="1">
                <a:solidFill>
                  <a:srgbClr val="000000"/>
                </a:solidFill>
              </a:rPr>
              <a:t>especialmente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si</a:t>
            </a:r>
            <a:r>
              <a:rPr lang="en-US" sz="2000">
                <a:solidFill>
                  <a:srgbClr val="000000"/>
                </a:solidFill>
              </a:rPr>
              <a:t> se </a:t>
            </a:r>
            <a:r>
              <a:rPr lang="en-US" sz="2000" err="1">
                <a:solidFill>
                  <a:srgbClr val="000000"/>
                </a:solidFill>
              </a:rPr>
              <a:t>siente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cómodo</a:t>
            </a:r>
            <a:r>
              <a:rPr lang="en-US" sz="2000">
                <a:solidFill>
                  <a:srgbClr val="000000"/>
                </a:solidFill>
              </a:rPr>
              <a:t> con la </a:t>
            </a:r>
            <a:r>
              <a:rPr lang="en-US" sz="2000" err="1">
                <a:solidFill>
                  <a:srgbClr val="000000"/>
                </a:solidFill>
              </a:rPr>
              <a:t>sintaxis</a:t>
            </a:r>
            <a:r>
              <a:rPr lang="en-US" sz="2000">
                <a:solidFill>
                  <a:srgbClr val="000000"/>
                </a:solidFill>
              </a:rPr>
              <a:t> de Python.</a:t>
            </a:r>
            <a:endParaRPr lang="es-MX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7957"/>
            <a:ext cx="5444717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42" y="1237957"/>
            <a:ext cx="5315637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592215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6"/>
    </mc:Choice>
    <mc:Fallback xmlns="">
      <p:transition spd="slow" advTm="3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3201036" y="-8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675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29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011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724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942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401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539382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382" y="1262523"/>
            <a:ext cx="1666875" cy="16287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0"/>
    </mc:Choice>
    <mc:Fallback xmlns="">
      <p:transition spd="slow" advTm="3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06" y="971909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97525" y="1059440"/>
            <a:ext cx="11794475" cy="5798560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36" y="-8339"/>
            <a:ext cx="10515600" cy="1325563"/>
          </a:xfrm>
        </p:spPr>
        <p:txBody>
          <a:bodyPr/>
          <a:lstStyle/>
          <a:p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err="1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6"/>
    </mc:Choice>
    <mc:Fallback xmlns="">
      <p:transition spd="slow" advTm="4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10515600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9"/>
    </mc:Choice>
    <mc:Fallback xmlns="">
      <p:transition spd="slow" advTm="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Panorámica</PresentationFormat>
  <Paragraphs>149</Paragraphs>
  <Slides>18</Slides>
  <Notes>0</Notes>
  <HiddenSlides>0</HiddenSlides>
  <MMClips>13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Tema de Office</vt:lpstr>
      <vt:lpstr>Django</vt:lpstr>
      <vt:lpstr>¿Que es Django?</vt:lpstr>
      <vt:lpstr>Generalidades</vt:lpstr>
      <vt:lpstr>Presentación de PowerPoint</vt:lpstr>
      <vt:lpstr>Presentación de PowerPoint</vt:lpstr>
      <vt:lpstr>Presentación de PowerPoint</vt:lpstr>
      <vt:lpstr>Características</vt:lpstr>
      <vt:lpstr>Características</vt:lpstr>
      <vt:lpstr>Presentación de PowerPoint</vt:lpstr>
      <vt:lpstr>ARQUITECTURA DE DJANGO</vt:lpstr>
      <vt:lpstr>Presentación de PowerPoint</vt:lpstr>
      <vt:lpstr>ARQUITECTURA DE DJANGO</vt:lpstr>
      <vt:lpstr>ARQUITECTURA DE DJANGO</vt:lpstr>
      <vt:lpstr>ARQUITECTURA DE DJANGO</vt:lpstr>
      <vt:lpstr>ARQUITECTURA DE DJANGO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2017-05-24T13:18:23Z</dcterms:created>
  <dcterms:modified xsi:type="dcterms:W3CDTF">2020-05-22T06:49:09Z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